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781800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BUser" initials="C" lastIdx="1" clrIdx="0"/>
  <p:cmAuthor id="1" name="Elaine Vickers" initials="ERV" lastIdx="5" clrIdx="1"/>
  <p:cmAuthor id="2" name="elaine@sciencecommunicated.co.uk" initials="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2826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20F88-C8C6-4FD9-BB9B-916D05FCB882}" type="datetimeFigureOut">
              <a:rPr lang="en-GB" smtClean="0"/>
              <a:pPr/>
              <a:t>22/03/2023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39775"/>
            <a:ext cx="255905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681538"/>
            <a:ext cx="5426075" cy="443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3846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361488"/>
            <a:ext cx="293846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6E4D2-60CD-4F37-8975-A16ECA18A7C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2B1F-C22B-4E7D-8B96-AE03F5BBB536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DD49B-24E6-4E49-A759-2FAE35558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9A27-9026-437A-BEF0-8793B675097B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8A29-27ED-4286-81F3-F8DF1BD57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BA3E-95F8-4CDB-BDAC-773731A85B94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64C0-BFC2-4A4E-9062-4067F95CD8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D97DA-4316-46E7-9768-45EF3EE9DECE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AF274-042A-410E-A3BE-DD3B9C467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FB7B-29C1-4BC1-A8B7-2EF87A5BC005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51F4-E0BC-4C22-825A-2FD499D188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399B-775A-45E0-8F6B-346827CB1474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7EBD-7765-40AB-A661-7330E5AE0B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39B50-46DF-494E-899A-22A050F89849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1AB4-644E-4E38-B975-B826C586F0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927F-C8CD-4A5F-9F5E-86B001828E54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78CE8-5BDD-45DA-B385-C37EDA228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E99E-36A2-46E6-9E8D-DF5B43FC2E8E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7539-9269-487A-899B-D66AAF8A6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D26CC-EE17-422C-A132-D860D716F542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1B620-A9F2-49D1-8451-4ACB44C4C1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E0E8-9A0D-43AF-90EE-FDCA0A3A0B78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12CF-C24C-4C90-9D4D-2E7703E88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0B5828-BF31-43F2-AABD-30A7D77E7113}" type="datetimeFigureOut">
              <a:rPr lang="en-GB"/>
              <a:pPr>
                <a:defRPr/>
              </a:pPr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D5C7B3-0BE7-4F08-850D-3FB06A4C3B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04664" y="1352600"/>
            <a:ext cx="6048672" cy="864096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/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Introducing the science behind targeted treatments and immunotherapy for non-small cell lung cancer </a:t>
            </a:r>
            <a:endParaRPr lang="en-GB" sz="1600" dirty="0"/>
          </a:p>
          <a:p>
            <a:pPr algn="ctr">
              <a:lnSpc>
                <a:spcPct val="150000"/>
              </a:lnSpc>
            </a:pPr>
            <a:r>
              <a:rPr lang="en-GB" sz="1600" b="1" dirty="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26676"/>
              </p:ext>
            </p:extLst>
          </p:nvPr>
        </p:nvGraphicFramePr>
        <p:xfrm>
          <a:off x="272903" y="2216696"/>
          <a:ext cx="6312194" cy="7115243"/>
        </p:xfrm>
        <a:graphic>
          <a:graphicData uri="http://schemas.openxmlformats.org/drawingml/2006/table">
            <a:tbl>
              <a:tblPr/>
              <a:tblGrid>
                <a:gridCol w="71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4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562"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9.00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Registration and coffee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9077"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9.30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Lung cancer</a:t>
                      </a:r>
                      <a:r>
                        <a:rPr lang="en-GB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cell biology and genetics</a:t>
                      </a:r>
                      <a:endParaRPr kumimoji="0" lang="en-GB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Cell of origin of non-small cell and small cell lung cancer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Mechanisms of development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 molecular landscape of adenocarcinomas and squamous cell carcinoma NSCLC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The role of EGFR and signalling pathways in NSCLC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31"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10.10</a:t>
                      </a: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Quick quiz</a:t>
                      </a: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578"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10.20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Treatments that target EGFR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Sensitising </a:t>
                      </a:r>
                      <a:r>
                        <a:rPr kumimoji="0" lang="en-GB" sz="11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EGFR</a:t>
                      </a: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gene mutations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EGFR inhibitors : 1</a:t>
                      </a:r>
                      <a:r>
                        <a:rPr kumimoji="0" lang="en-GB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, 2</a:t>
                      </a:r>
                      <a:r>
                        <a:rPr kumimoji="0" lang="en-GB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and 3</a:t>
                      </a:r>
                      <a:r>
                        <a:rPr kumimoji="0" lang="en-GB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rd</a:t>
                      </a: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generation and beyond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509261"/>
                  </a:ext>
                </a:extLst>
              </a:tr>
              <a:tr h="218172"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10.50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Break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9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itchFamily="34" charset="0"/>
                        <a:buNone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11.10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More targeted treatments for non-small cell lung cancer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ALK &amp; ROS-1 inhibitors</a:t>
                      </a:r>
                      <a:endParaRPr lang="en-GB" sz="1100" dirty="0"/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More targets and treatments: B-Raf, HER2, MET, RET, NTRK, K-Ras G12C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What about angiogenesis inhibitors?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12.00</a:t>
                      </a: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Question sheet</a:t>
                      </a: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12.30</a:t>
                      </a:r>
                      <a:endParaRPr kumimoji="0" lang="en-GB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Lunch</a:t>
                      </a:r>
                      <a:endParaRPr kumimoji="0" lang="en-GB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4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13.30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Cancer’s relationship with the immune system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How cancer’s relationship with the immune system changes over time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Mechanisms of immune evasion by cancer cells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Introduction to immunotherapy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When a targeted therapy or immunotherapy is more likely to work 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14.00</a:t>
                      </a:r>
                      <a:endParaRPr kumimoji="0" lang="en-GB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Quick quiz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9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14.10</a:t>
                      </a:r>
                      <a:endParaRPr kumimoji="0" lang="en-GB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Introduction to checkpoint inhibitors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Introduction to checkpoint proteins on T cells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Mechanism of action of checkpoint inhibitors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Lessons learned from checkpoint inhibitor trials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Combining checkpoint inhibitors with other treatments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525334"/>
                  </a:ext>
                </a:extLst>
              </a:tr>
              <a:tr h="283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14.50</a:t>
                      </a:r>
                      <a:endParaRPr kumimoji="0" lang="en-GB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Break</a:t>
                      </a: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E53A4A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56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15.10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Experience from trials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Pivotal trials with PD-1, PD-L1 and CTLA-4-targeted antibodies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Biomarkers to guide patient selection</a:t>
                      </a:r>
                    </a:p>
                  </a:txBody>
                  <a:tcPr marL="26226" marR="26226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16.00</a:t>
                      </a: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E53A4A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Close</a:t>
                      </a:r>
                    </a:p>
                  </a:txBody>
                  <a:tcPr marL="26226" marR="26226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9164" y="128464"/>
            <a:ext cx="2068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+mn-lt"/>
              </a:rPr>
              <a:t>© Science Communicated Ltd.</a:t>
            </a:r>
          </a:p>
        </p:txBody>
      </p:sp>
      <p:pic>
        <p:nvPicPr>
          <p:cNvPr id="7" name="Picture 6" descr="Logo high 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632" y="128464"/>
            <a:ext cx="2564904" cy="9233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ience Communicated palett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53B7B7"/>
      </a:accent1>
      <a:accent2>
        <a:srgbClr val="E43949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222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 Vickers</dc:creator>
  <cp:lastModifiedBy>Elaine Vickers</cp:lastModifiedBy>
  <cp:revision>235</cp:revision>
  <dcterms:created xsi:type="dcterms:W3CDTF">2011-01-27T21:20:50Z</dcterms:created>
  <dcterms:modified xsi:type="dcterms:W3CDTF">2023-03-22T15:39:39Z</dcterms:modified>
</cp:coreProperties>
</file>